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70" r:id="rId4"/>
    <p:sldId id="275" r:id="rId5"/>
    <p:sldId id="271" r:id="rId6"/>
    <p:sldId id="272" r:id="rId7"/>
    <p:sldId id="273" r:id="rId8"/>
    <p:sldId id="257" r:id="rId9"/>
    <p:sldId id="258" r:id="rId10"/>
    <p:sldId id="260" r:id="rId11"/>
    <p:sldId id="261" r:id="rId12"/>
    <p:sldId id="262" r:id="rId13"/>
    <p:sldId id="276" r:id="rId14"/>
    <p:sldId id="263" r:id="rId15"/>
    <p:sldId id="259" r:id="rId16"/>
    <p:sldId id="266" r:id="rId17"/>
    <p:sldId id="274" r:id="rId18"/>
    <p:sldId id="264" r:id="rId19"/>
    <p:sldId id="268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82"/>
  </p:normalViewPr>
  <p:slideViewPr>
    <p:cSldViewPr snapToGrid="0" snapToObjects="1">
      <p:cViewPr varScale="1">
        <p:scale>
          <a:sx n="116" d="100"/>
          <a:sy n="116" d="100"/>
        </p:scale>
        <p:origin x="208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6451B6-7ECE-D245-895C-E6A61EFCB852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C588C-9D71-E94E-B71A-E7451F2DF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9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/articles/5-things-to-know-about-reactive-programming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7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staltz</a:t>
            </a:r>
            <a:r>
              <a:rPr lang="en-US" dirty="0"/>
              <a:t>/868e7e9bc2a7b8c1f754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3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https://</a:t>
            </a:r>
            <a:r>
              <a:rPr lang="en-US" dirty="0" err="1"/>
              <a:t>gist.github.com</a:t>
            </a:r>
            <a:r>
              <a:rPr lang="en-US" dirty="0"/>
              <a:t>/</a:t>
            </a:r>
            <a:r>
              <a:rPr lang="en-US" dirty="0" err="1"/>
              <a:t>staltz</a:t>
            </a:r>
            <a:r>
              <a:rPr lang="en-US" dirty="0"/>
              <a:t>/868e7e9bc2a7b8c1f754</a:t>
            </a:r>
            <a:endParaRPr lang="he-IL" dirty="0"/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18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rxmarbles.com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dzone.com</a:t>
            </a:r>
            <a:r>
              <a:rPr lang="en-US" dirty="0"/>
              <a:t>/articles/5-things-to-know-about-reactive-programming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AC588C-9D71-E94E-B71A-E7451F2DFF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8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2"/>
            <a:ext cx="12192000" cy="6857999"/>
            <a:chOff x="0" y="1"/>
            <a:chExt cx="9144000" cy="51390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1"/>
              <a:ext cx="9144000" cy="51390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0" y="1"/>
              <a:ext cx="9144000" cy="513903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3383" y="2785837"/>
            <a:ext cx="4896000" cy="1680000"/>
          </a:xfrm>
        </p:spPr>
        <p:txBody>
          <a:bodyPr anchor="b"/>
          <a:lstStyle>
            <a:lvl1pPr>
              <a:defRPr sz="3733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747" y="4815753"/>
            <a:ext cx="4864636" cy="288000"/>
          </a:xfrm>
        </p:spPr>
        <p:txBody>
          <a:bodyPr anchor="b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2pPr>
            <a:lvl3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3pPr>
            <a:lvl4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4pPr>
            <a:lvl5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5pPr>
            <a:lvl6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6pPr>
            <a:lvl7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7pPr>
            <a:lvl8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8pPr>
            <a:lvl9pPr marL="0" indent="0" algn="l">
              <a:spcAft>
                <a:spcPts val="0"/>
              </a:spcAft>
              <a:buNone/>
              <a:defRPr sz="1867">
                <a:solidFill>
                  <a:schemeClr val="tx1">
                    <a:tint val="75000"/>
                  </a:schemeClr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602803" y="5125976"/>
            <a:ext cx="4866580" cy="2880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 bwMode="black">
          <a:xfrm>
            <a:off x="703162" y="415925"/>
            <a:ext cx="1674516" cy="1555200"/>
            <a:chOff x="1012825" y="-171450"/>
            <a:chExt cx="8281988" cy="7691438"/>
          </a:xfrm>
          <a:solidFill>
            <a:schemeClr val="tx1"/>
          </a:solidFill>
        </p:grpSpPr>
        <p:sp>
          <p:nvSpPr>
            <p:cNvPr id="17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34534" y="-340095"/>
            <a:ext cx="11323469" cy="317872"/>
            <a:chOff x="325900" y="-255071"/>
            <a:chExt cx="8492602" cy="238404"/>
          </a:xfrm>
        </p:grpSpPr>
        <p:cxnSp>
          <p:nvCxnSpPr>
            <p:cNvPr id="14" name="Straight Connector 13"/>
            <p:cNvCxnSpPr/>
            <p:nvPr/>
          </p:nvCxnSpPr>
          <p:spPr bwMode="gray">
            <a:xfrm flipV="1">
              <a:off x="467519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 bwMode="gray">
            <a:xfrm>
              <a:off x="325900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4.49</a:t>
              </a:r>
            </a:p>
          </p:txBody>
        </p:sp>
        <p:cxnSp>
          <p:nvCxnSpPr>
            <p:cNvPr id="20" name="Straight Connector 19"/>
            <p:cNvCxnSpPr/>
            <p:nvPr/>
          </p:nvCxnSpPr>
          <p:spPr bwMode="gray">
            <a:xfrm flipV="1">
              <a:off x="8672121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 bwMode="gray">
            <a:xfrm>
              <a:off x="8530502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4.49</a:t>
              </a:r>
            </a:p>
          </p:txBody>
        </p:sp>
        <p:cxnSp>
          <p:nvCxnSpPr>
            <p:cNvPr id="22" name="Straight Connector 21"/>
            <p:cNvCxnSpPr/>
            <p:nvPr/>
          </p:nvCxnSpPr>
          <p:spPr bwMode="gray">
            <a:xfrm flipV="1">
              <a:off x="4749007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 bwMode="gray">
            <a:xfrm>
              <a:off x="4607388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0.20</a:t>
              </a:r>
            </a:p>
          </p:txBody>
        </p:sp>
        <p:cxnSp>
          <p:nvCxnSpPr>
            <p:cNvPr id="24" name="Straight Connector 23"/>
            <p:cNvCxnSpPr/>
            <p:nvPr/>
          </p:nvCxnSpPr>
          <p:spPr bwMode="gray">
            <a:xfrm flipV="1">
              <a:off x="4390232" y="-88667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 bwMode="gray">
            <a:xfrm>
              <a:off x="4248613" y="-25507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rtlCol="0" anchor="b"/>
            <a:lstStyle/>
            <a:p>
              <a:pPr algn="ctr"/>
              <a:r>
                <a:rPr lang="en-US" sz="667" dirty="0">
                  <a:solidFill>
                    <a:schemeClr val="accent1"/>
                  </a:solidFill>
                </a:rPr>
                <a:t>0.20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523699" y="1504422"/>
            <a:ext cx="504652" cy="4609041"/>
            <a:chOff x="-392775" y="1128316"/>
            <a:chExt cx="378489" cy="3456781"/>
          </a:xfrm>
        </p:grpSpPr>
        <p:cxnSp>
          <p:nvCxnSpPr>
            <p:cNvPr id="26" name="Straight Connector 25"/>
            <p:cNvCxnSpPr/>
            <p:nvPr/>
          </p:nvCxnSpPr>
          <p:spPr bwMode="gray">
            <a:xfrm rot="16200000" flipV="1">
              <a:off x="-50286" y="1164944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 bwMode="gray">
            <a:xfrm>
              <a:off x="-392775" y="1128316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pPr algn="r"/>
              <a:r>
                <a:rPr lang="en-US" sz="667" dirty="0">
                  <a:solidFill>
                    <a:schemeClr val="accent1"/>
                  </a:solidFill>
                </a:rPr>
                <a:t>1.50</a:t>
              </a:r>
            </a:p>
          </p:txBody>
        </p:sp>
        <p:cxnSp>
          <p:nvCxnSpPr>
            <p:cNvPr id="29" name="Straight Connector 28"/>
            <p:cNvCxnSpPr/>
            <p:nvPr/>
          </p:nvCxnSpPr>
          <p:spPr bwMode="gray">
            <a:xfrm rot="16200000" flipV="1">
              <a:off x="-50286" y="4476469"/>
              <a:ext cx="0" cy="72000"/>
            </a:xfrm>
            <a:prstGeom prst="line">
              <a:avLst/>
            </a:prstGeom>
            <a:ln w="6350">
              <a:solidFill>
                <a:schemeClr val="accent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 bwMode="gray">
            <a:xfrm>
              <a:off x="-392775" y="4439841"/>
              <a:ext cx="288000" cy="145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36000" bIns="0" rtlCol="0" anchor="ctr"/>
            <a:lstStyle/>
            <a:p>
              <a:pPr algn="r"/>
              <a:r>
                <a:rPr lang="en-US" sz="667" dirty="0">
                  <a:solidFill>
                    <a:schemeClr val="accent1"/>
                  </a:solidFill>
                </a:rPr>
                <a:t>2.13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0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97AD-E723-D14E-84C7-7DDAA80D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E169-CC15-F644-A9D1-8A45FE358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ACD7A-EFBC-AC45-84B8-1751AF29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3C3E-6C00-8446-B1C1-5382AF1D5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604DC-9A27-C44B-9C12-2C036FF5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0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00074" y="1543057"/>
            <a:ext cx="10962753" cy="44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71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9629" y="1543057"/>
            <a:ext cx="5256372" cy="4473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06457" y="1543057"/>
            <a:ext cx="5256372" cy="4473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2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06828" y="1533533"/>
            <a:ext cx="2856000" cy="4483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23359" y="1601128"/>
            <a:ext cx="7632000" cy="44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7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9628" y="1543058"/>
            <a:ext cx="7655731" cy="44740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8730559" y="1601128"/>
            <a:ext cx="2832269" cy="441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52452" y="1533533"/>
            <a:ext cx="11011200" cy="4483200"/>
          </a:xfrm>
        </p:spPr>
        <p:txBody>
          <a:bodyPr anchor="ctr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333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333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0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95224" y="788508"/>
            <a:ext cx="10967605" cy="288000"/>
          </a:xfrm>
        </p:spPr>
        <p:txBody>
          <a:bodyPr anchor="t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2pPr>
            <a:lvl3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3pPr>
            <a:lvl4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4pPr>
            <a:lvl5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5pPr>
            <a:lvl6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6pPr>
            <a:lvl7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7pPr>
            <a:lvl8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8pPr>
            <a:lvl9pPr marL="0" indent="0" algn="l">
              <a:spcAft>
                <a:spcPts val="0"/>
              </a:spcAft>
              <a:buNone/>
              <a:defRPr sz="2133">
                <a:solidFill>
                  <a:schemeClr val="tx1">
                    <a:tint val="75000"/>
                  </a:schemeClr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9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407316" y="5439840"/>
            <a:ext cx="2640000" cy="6240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04160" y="5439840"/>
            <a:ext cx="2640000" cy="624000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33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black">
          <a:xfrm>
            <a:off x="609140" y="3187698"/>
            <a:ext cx="5430637" cy="69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l"/>
            <a:r>
              <a:rPr lang="en-US" sz="6400" dirty="0">
                <a:solidFill>
                  <a:schemeClr val="accent1"/>
                </a:solidFill>
              </a:rPr>
              <a:t>Thank</a:t>
            </a:r>
            <a:r>
              <a:rPr lang="en-US" sz="6400" baseline="0" dirty="0">
                <a:solidFill>
                  <a:schemeClr val="accent1"/>
                </a:solidFill>
              </a:rPr>
              <a:t> you</a:t>
            </a:r>
            <a:endParaRPr lang="en-US" sz="6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7" y="5027927"/>
            <a:ext cx="6720000" cy="192000"/>
          </a:xfrm>
        </p:spPr>
        <p:txBody>
          <a:bodyPr/>
          <a:lstStyle>
            <a:lvl1pPr>
              <a:defRPr sz="1333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 algn="l"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black">
          <a:xfrm>
            <a:off x="10323711" y="387351"/>
            <a:ext cx="1355327" cy="1258755"/>
            <a:chOff x="1012825" y="-171450"/>
            <a:chExt cx="8281988" cy="7691438"/>
          </a:xfrm>
          <a:solidFill>
            <a:schemeClr val="tx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Rectangle 16"/>
          <p:cNvSpPr/>
          <p:nvPr/>
        </p:nvSpPr>
        <p:spPr bwMode="black">
          <a:xfrm>
            <a:off x="609153" y="4822825"/>
            <a:ext cx="638623" cy="205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333" dirty="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46435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AC50-8A3B-D146-BE06-6556782FF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7EFEE-C5FB-B64A-B472-771084410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2225-64DC-5F4D-872F-8C6403DF0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6765C-A1BF-8347-AB65-217231684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A0576-3A11-1945-8D2D-EE826C7D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8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99628" y="398449"/>
            <a:ext cx="10963200" cy="676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00076" y="1543057"/>
            <a:ext cx="10962753" cy="4473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black">
          <a:xfrm>
            <a:off x="8362968" y="6444153"/>
            <a:ext cx="2640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4233" indent="0">
              <a:defRPr sz="1067"/>
            </a:lvl2pPr>
            <a:lvl3pPr marL="0" indent="0">
              <a:defRPr sz="1067"/>
            </a:lvl3pPr>
            <a:lvl4pPr marL="4233" indent="0">
              <a:defRPr sz="1067"/>
            </a:lvl4pPr>
            <a:lvl5pPr marL="0" indent="0">
              <a:defRPr sz="1067"/>
            </a:lvl5pPr>
            <a:lvl6pPr marL="0" indent="0">
              <a:defRPr sz="1067"/>
            </a:lvl6pPr>
            <a:lvl7pPr marL="0" indent="0">
              <a:defRPr sz="1067"/>
            </a:lvl7pPr>
            <a:lvl8pPr marL="0" indent="0">
              <a:defRPr sz="1067"/>
            </a:lvl8pPr>
            <a:lvl9pPr marL="0" indent="0">
              <a:defRPr sz="1067"/>
            </a:lvl9pPr>
          </a:lstStyle>
          <a:p>
            <a:fld id="{4E50C779-F46B-F142-B147-B096E8C86B35}" type="datetimeFigureOut">
              <a:rPr lang="en-US" smtClean="0"/>
              <a:t>2/22/19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black">
          <a:xfrm>
            <a:off x="1177235" y="6444153"/>
            <a:ext cx="6720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4233" indent="0">
              <a:defRPr sz="1067"/>
            </a:lvl2pPr>
            <a:lvl3pPr marL="0" indent="0">
              <a:defRPr sz="1067"/>
            </a:lvl3pPr>
            <a:lvl4pPr marL="4233" indent="0">
              <a:defRPr sz="1067"/>
            </a:lvl4pPr>
            <a:lvl5pPr marL="0" indent="0">
              <a:defRPr sz="1067"/>
            </a:lvl5pPr>
            <a:lvl6pPr marL="4233" indent="0">
              <a:defRPr sz="1067"/>
            </a:lvl6pPr>
            <a:lvl7pPr marL="0" indent="0">
              <a:defRPr sz="1067"/>
            </a:lvl7pPr>
            <a:lvl8pPr marL="4233" indent="0">
              <a:defRPr sz="1067"/>
            </a:lvl8pPr>
            <a:lvl9pPr marL="0" indent="0">
              <a:defRPr sz="1067"/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black">
          <a:xfrm>
            <a:off x="615501" y="6444153"/>
            <a:ext cx="336000" cy="192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>
              <a:defRPr sz="1067">
                <a:solidFill>
                  <a:schemeClr val="tx1">
                    <a:tint val="75000"/>
                  </a:schemeClr>
                </a:solidFill>
                <a:latin typeface="Fira Sans Book" panose="020B0503050000020004" pitchFamily="34" charset="0"/>
              </a:defRPr>
            </a:lvl1pPr>
            <a:lvl2pPr marL="0" indent="0">
              <a:defRPr sz="1067">
                <a:solidFill>
                  <a:schemeClr val="tx1"/>
                </a:solidFill>
              </a:defRPr>
            </a:lvl2pPr>
            <a:lvl3pPr marL="0" indent="0">
              <a:defRPr sz="1067"/>
            </a:lvl3pPr>
            <a:lvl4pPr marL="0" indent="0">
              <a:defRPr sz="1067"/>
            </a:lvl4pPr>
            <a:lvl5pPr marL="0" indent="0">
              <a:defRPr sz="1067"/>
            </a:lvl5pPr>
            <a:lvl6pPr marL="0" indent="0">
              <a:defRPr sz="1067"/>
            </a:lvl6pPr>
            <a:lvl7pPr marL="0" indent="0">
              <a:defRPr sz="1067"/>
            </a:lvl7pPr>
            <a:lvl8pPr marL="0" indent="0">
              <a:defRPr sz="1067"/>
            </a:lvl8pPr>
            <a:lvl9pPr marL="0" indent="0">
              <a:defRPr sz="1067"/>
            </a:lvl9pPr>
          </a:lstStyle>
          <a:p>
            <a:fld id="{CBD8236A-2ABE-2D4D-8C45-DC6E7C828D9D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 bwMode="black">
          <a:xfrm>
            <a:off x="11410911" y="6186391"/>
            <a:ext cx="571389" cy="530676"/>
            <a:chOff x="1012825" y="-171450"/>
            <a:chExt cx="8281988" cy="7691438"/>
          </a:xfrm>
          <a:solidFill>
            <a:srgbClr val="383C45"/>
          </a:solidFill>
        </p:grpSpPr>
        <p:sp>
          <p:nvSpPr>
            <p:cNvPr id="13" name="Freeform 1"/>
            <p:cNvSpPr>
              <a:spLocks noChangeArrowheads="1"/>
            </p:cNvSpPr>
            <p:nvPr/>
          </p:nvSpPr>
          <p:spPr bwMode="black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black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121923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6463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266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spcAft>
          <a:spcPts val="267"/>
        </a:spcAft>
        <a:buFont typeface="Arial" panose="020B0604020202020204" pitchFamily="34" charset="0"/>
        <a:buNone/>
        <a:defRPr sz="1867" kern="1200">
          <a:solidFill>
            <a:schemeClr val="accent1"/>
          </a:solidFill>
          <a:latin typeface="Fira Sans Book" panose="020B0503050000020004" pitchFamily="34" charset="0"/>
          <a:ea typeface="+mn-ea"/>
          <a:cs typeface="+mn-cs"/>
        </a:defRPr>
      </a:lvl1pPr>
      <a:lvl2pPr marL="0" indent="0" algn="l" defTabSz="1219170" rtl="0" eaLnBrk="1" latinLnBrk="0" hangingPunct="1">
        <a:spcBef>
          <a:spcPts val="0"/>
        </a:spcBef>
        <a:spcAft>
          <a:spcPts val="267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2pPr>
      <a:lvl3pPr marL="191995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3pPr>
      <a:lvl4pPr marL="383990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4pPr>
      <a:lvl5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Fira Sans Book" panose="020B0503050000020004" pitchFamily="34" charset="0"/>
          <a:ea typeface="+mn-ea"/>
          <a:cs typeface="+mn-cs"/>
        </a:defRPr>
      </a:lvl5pPr>
      <a:lvl6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575986" indent="-191995" algn="l" defTabSz="1219170" rtl="0" eaLnBrk="1" latinLnBrk="0" hangingPunct="1">
        <a:spcBef>
          <a:spcPts val="0"/>
        </a:spcBef>
        <a:spcAft>
          <a:spcPts val="267"/>
        </a:spcAft>
        <a:buClr>
          <a:schemeClr val="accent1"/>
        </a:buClr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58">
          <p15:clr>
            <a:srgbClr val="F26B43"/>
          </p15:clr>
        </p15:guide>
        <p15:guide id="2" pos="295">
          <p15:clr>
            <a:srgbClr val="F26B43"/>
          </p15:clr>
        </p15:guide>
        <p15:guide id="3" pos="5465">
          <p15:clr>
            <a:srgbClr val="F26B43"/>
          </p15:clr>
        </p15:guide>
        <p15:guide id="4" pos="2767">
          <p15:clr>
            <a:srgbClr val="F26B43"/>
          </p15:clr>
        </p15:guide>
        <p15:guide id="5" pos="2993">
          <p15:clr>
            <a:srgbClr val="F26B43"/>
          </p15:clr>
        </p15:guide>
        <p15:guide id="6" orient="horz" pos="28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eactivex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reactivex.io/documentation/operators.html" TargetMode="External"/><Relationship Id="rId4" Type="http://schemas.openxmlformats.org/officeDocument/2006/relationships/hyperlink" Target="http://reactivex.io/languages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xmarbles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rUZ9CjcaCEw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98212-6A42-6F41-8AAF-31861A6C88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27C51E2-FEB4-8642-8C73-B66A8A206D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F4C4F6-3A2F-0D45-B6D9-715CB2DD6E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5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152D-02DD-564B-A479-F011D63BE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ASCII representation of a 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BE09B-A544-7A4A-96CD-BCC45CBCC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1543057"/>
            <a:ext cx="10962753" cy="4473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--a---b-c---d---X---|-&gt;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a, b, c, d </a:t>
            </a:r>
            <a:r>
              <a:rPr lang="en-US" dirty="0"/>
              <a:t>are emitted values </a:t>
            </a:r>
          </a:p>
          <a:p>
            <a:pPr marL="0" indent="0">
              <a:buNone/>
            </a:pPr>
            <a:r>
              <a:rPr lang="en-US" b="1" dirty="0"/>
              <a:t>X</a:t>
            </a:r>
            <a:r>
              <a:rPr lang="en-US" dirty="0"/>
              <a:t> is an error </a:t>
            </a:r>
          </a:p>
          <a:p>
            <a:pPr marL="0" indent="0">
              <a:buNone/>
            </a:pPr>
            <a:r>
              <a:rPr lang="en-US" b="1" dirty="0"/>
              <a:t>|</a:t>
            </a:r>
            <a:r>
              <a:rPr lang="en-US" dirty="0"/>
              <a:t> is the 'completed' signal </a:t>
            </a:r>
          </a:p>
          <a:p>
            <a:pPr marL="0" indent="0">
              <a:buNone/>
            </a:pPr>
            <a:r>
              <a:rPr lang="en-US" b="1" dirty="0"/>
              <a:t>---&gt;</a:t>
            </a:r>
            <a:r>
              <a:rPr lang="en-US" dirty="0"/>
              <a:t> is the timeline (frames)</a:t>
            </a:r>
          </a:p>
        </p:txBody>
      </p:sp>
    </p:spTree>
    <p:extLst>
      <p:ext uri="{BB962C8B-B14F-4D97-AF65-F5344CB8AC3E}">
        <p14:creationId xmlns:p14="http://schemas.microsoft.com/office/powerpoint/2010/main" val="3955905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003B2-A193-F947-A40A-EC8F2FD17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stream of button clicks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0E04-DCF6-6646-82E3-218B94184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clickStream</a:t>
            </a:r>
            <a:r>
              <a:rPr lang="en-US" dirty="0"/>
              <a:t>: ---c----c--c----c------c--&gt;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vvvvv</a:t>
            </a:r>
            <a:r>
              <a:rPr lang="en-US" dirty="0"/>
              <a:t> map(c becomes 1) </a:t>
            </a:r>
            <a:r>
              <a:rPr lang="en-US" dirty="0" err="1"/>
              <a:t>vvvv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---1----1--1----1------1--&gt;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vvvvvvvvv</a:t>
            </a:r>
            <a:r>
              <a:rPr lang="en-US" dirty="0"/>
              <a:t> scan(+) </a:t>
            </a:r>
            <a:r>
              <a:rPr lang="en-US" dirty="0" err="1"/>
              <a:t>vvvvvvvvv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counterStream</a:t>
            </a:r>
            <a:r>
              <a:rPr lang="en-US" dirty="0"/>
              <a:t>: ---1----2--3----4------5--&gt;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 scan is an aggregate function</a:t>
            </a:r>
            <a:br>
              <a:rPr lang="en-US" dirty="0"/>
            </a:br>
            <a:r>
              <a:rPr lang="en-US" dirty="0"/>
              <a:t>	x = g(accumulated, current)</a:t>
            </a:r>
          </a:p>
        </p:txBody>
      </p:sp>
    </p:spTree>
    <p:extLst>
      <p:ext uri="{BB962C8B-B14F-4D97-AF65-F5344CB8AC3E}">
        <p14:creationId xmlns:p14="http://schemas.microsoft.com/office/powerpoint/2010/main" val="18696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ED26-5185-7343-9B40-051633F2E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click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D5917-439E-8648-87E4-5B109EF4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222" y="1578281"/>
            <a:ext cx="3504557" cy="4914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81E462-8EC5-864D-A0B7-99D56DF28F79}"/>
              </a:ext>
            </a:extLst>
          </p:cNvPr>
          <p:cNvSpPr txBox="1"/>
          <p:nvPr/>
        </p:nvSpPr>
        <p:spPr>
          <a:xfrm>
            <a:off x="838200" y="1578281"/>
            <a:ext cx="6669001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Requirement: do something when user do mouse double click.</a:t>
            </a:r>
          </a:p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* Consider triple click as double click </a:t>
            </a:r>
          </a:p>
          <a:p>
            <a:endParaRPr lang="en-US" sz="1867" dirty="0">
              <a:solidFill>
                <a:schemeClr val="accent1"/>
              </a:solidFill>
              <a:latin typeface="Fira Sans Book" panose="020B0503050000020004" pitchFamily="34" charset="0"/>
            </a:endParaRPr>
          </a:p>
          <a:p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How you would do that in a traditional imperative &amp; stateful fashion?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Manage some kind of state with few variables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Dealing with timeline interval logic</a:t>
            </a: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endParaRPr lang="en-US" sz="1867" dirty="0">
              <a:solidFill>
                <a:schemeClr val="accent1"/>
              </a:solidFill>
              <a:latin typeface="Fira Sans Book" panose="020B0503050000020004" pitchFamily="34" charset="0"/>
            </a:endParaRPr>
          </a:p>
          <a:p>
            <a:pPr lvl="1"/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=&gt; Dealing with implementation - less with business  logic </a:t>
            </a: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b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</a:br>
            <a:r>
              <a:rPr lang="en-US" sz="1867" dirty="0">
                <a:solidFill>
                  <a:schemeClr val="accent1"/>
                </a:solidFill>
                <a:latin typeface="Fira Sans Book" panose="020B0503050000020004" pitchFamily="34" charset="0"/>
              </a:rPr>
              <a:t>=&gt; Reactive Programming raises the level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162858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4C489-8052-A547-9FC7-E515F7F3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5" y="969484"/>
            <a:ext cx="11252524" cy="44838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2446FF-4199-6440-A3F0-B48C46E6EFC7}"/>
              </a:ext>
            </a:extLst>
          </p:cNvPr>
          <p:cNvSpPr txBox="1"/>
          <p:nvPr/>
        </p:nvSpPr>
        <p:spPr bwMode="black">
          <a:xfrm>
            <a:off x="387495" y="572877"/>
            <a:ext cx="2642144" cy="7932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3581727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EAE2-C413-2E43-9E52-958A0300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ReactiveX</a:t>
            </a:r>
            <a:r>
              <a:rPr lang="en-US" dirty="0"/>
              <a:t> - RX*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5C7E-DC86-B94B-83A2-89D32AB1A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http://reactivex.io/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ReactiveX</a:t>
            </a:r>
            <a:r>
              <a:rPr lang="en-US" dirty="0"/>
              <a:t> is a model implementation of the reactive programming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Based on Observer pattern, iterator pattern and functional programming.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Cross platform (</a:t>
            </a:r>
            <a:r>
              <a:rPr lang="en-US" dirty="0">
                <a:hlinkClick r:id="rId4"/>
              </a:rPr>
              <a:t>http://reactivex.io/languages.html</a:t>
            </a:r>
            <a:r>
              <a:rPr lang="en-US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ReactiveX</a:t>
            </a:r>
            <a:r>
              <a:rPr lang="en-US" dirty="0"/>
              <a:t> provides </a:t>
            </a:r>
            <a:r>
              <a:rPr lang="en-US" dirty="0">
                <a:hlinkClick r:id="rId5"/>
              </a:rPr>
              <a:t>a collection of operators</a:t>
            </a:r>
            <a:r>
              <a:rPr lang="en-US" dirty="0"/>
              <a:t>  </a:t>
            </a:r>
            <a:br>
              <a:rPr lang="en-US" dirty="0"/>
            </a:br>
            <a:r>
              <a:rPr lang="en-US" dirty="0"/>
              <a:t>	filter, select, transform, combine, and compose Observables.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B924C-D51E-A94C-BC82-FF83D7ED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RX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9E22-DB9A-6C43-897A-C177FC1D2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6" y="1543057"/>
            <a:ext cx="10962753" cy="4473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Subject / Observable – the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Observers – the functions that process the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Subscription – listen to a stream</a:t>
            </a:r>
          </a:p>
        </p:txBody>
      </p:sp>
    </p:spTree>
    <p:extLst>
      <p:ext uri="{BB962C8B-B14F-4D97-AF65-F5344CB8AC3E}">
        <p14:creationId xmlns:p14="http://schemas.microsoft.com/office/powerpoint/2010/main" val="229841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25B73-9EA0-7E4F-B7A4-0E505068F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RxJS</a:t>
            </a:r>
            <a:r>
              <a:rPr lang="en-US" dirty="0"/>
              <a:t> </a:t>
            </a:r>
            <a:r>
              <a:rPr lang="en-US" dirty="0" err="1"/>
              <a:t>Marbels</a:t>
            </a:r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E47C44-E7C9-284B-AC17-525E4C505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000" y="2287919"/>
            <a:ext cx="10414000" cy="3403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C9580B-A858-9943-B325-E6A2103C96FE}"/>
              </a:ext>
            </a:extLst>
          </p:cNvPr>
          <p:cNvSpPr/>
          <p:nvPr/>
        </p:nvSpPr>
        <p:spPr>
          <a:xfrm>
            <a:off x="889000" y="1698394"/>
            <a:ext cx="307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https://rxmarbles.com/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05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387D-1F43-C84A-A30E-D99DC4766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/ Cold Observables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55C09-8849-5E44-9449-AEE9A5DF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Cold observables are lazy</a:t>
            </a:r>
            <a:br>
              <a:rPr lang="en-US" dirty="0"/>
            </a:br>
            <a:r>
              <a:rPr lang="en-US" dirty="0"/>
              <a:t>They don’t do anything until someone starts </a:t>
            </a:r>
            <a:r>
              <a:rPr lang="en-US" i="1" dirty="0"/>
              <a:t>observing </a:t>
            </a:r>
            <a:r>
              <a:rPr lang="en-US" dirty="0"/>
              <a:t>them (subscribe) </a:t>
            </a:r>
            <a:br>
              <a:rPr lang="en-US" dirty="0"/>
            </a:br>
            <a:r>
              <a:rPr lang="en-US" dirty="0"/>
              <a:t>A file download. It won’t start pulling the bytes if no one is going to do something with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Hot streams are active before the subscription</a:t>
            </a:r>
            <a:br>
              <a:rPr lang="en-US" dirty="0"/>
            </a:br>
            <a:r>
              <a:rPr lang="en-US" dirty="0"/>
              <a:t>The data is independent of an individual subscriber. </a:t>
            </a:r>
            <a:br>
              <a:rPr lang="en-US" dirty="0"/>
            </a:br>
            <a:r>
              <a:rPr lang="en-US" dirty="0"/>
              <a:t>When an observer subscribes to a hot observable, it will get all values in the stream that are emitted </a:t>
            </a:r>
            <a:r>
              <a:rPr lang="en-US" sz="2000" b="1" dirty="0">
                <a:solidFill>
                  <a:srgbClr val="00B050"/>
                </a:solidFill>
              </a:rPr>
              <a:t>after</a:t>
            </a:r>
            <a:r>
              <a:rPr lang="en-US" dirty="0"/>
              <a:t> it subscribes.</a:t>
            </a:r>
            <a:br>
              <a:rPr lang="en-US" dirty="0"/>
            </a:br>
            <a:r>
              <a:rPr lang="en-US" dirty="0"/>
              <a:t>An example is a sensor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109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9A4B-9C07-BA47-9EC7-1DB862454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D11D-9730-0A4B-A826-C0471469E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25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0FD9C-0242-ED43-84A3-3ECFD73E5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mouse move &amp; double click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8FC-0670-784C-BD44-2A81B191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16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CA337AE-FC14-7A45-8C5E-B6AF65E63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is Reactive Programming?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5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A940-4CFC-D543-AC2E-C34E4EFB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SwitchMap</a:t>
            </a:r>
            <a:r>
              <a:rPr lang="en-US" dirty="0"/>
              <a:t> killer movie (20 minutes)</a:t>
            </a:r>
          </a:p>
        </p:txBody>
      </p:sp>
      <p:pic>
        <p:nvPicPr>
          <p:cNvPr id="4" name="I switched a map and you'll never guess what happened next - Pete Darwin, Shai Reznik, Mike Brocchi">
            <a:hlinkClick r:id="" action="ppaction://media"/>
            <a:extLst>
              <a:ext uri="{FF2B5EF4-FFF2-40B4-BE49-F238E27FC236}">
                <a16:creationId xmlns:a16="http://schemas.microsoft.com/office/drawing/2014/main" id="{BE72F3AC-40C3-0549-87AC-5447698067E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6241" y="1351896"/>
            <a:ext cx="9139518" cy="51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8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AD66-E014-C141-B9FA-C878F6F0A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51647" y="1373375"/>
            <a:ext cx="9144000" cy="2387600"/>
          </a:xfrm>
        </p:spPr>
        <p:txBody>
          <a:bodyPr/>
          <a:lstStyle/>
          <a:p>
            <a:r>
              <a:rPr lang="en-US" b="1" dirty="0"/>
              <a:t>Programming with asynchronous data streams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A6208-D9DA-8042-A478-3BAE6F673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29" y="3115516"/>
            <a:ext cx="6468689" cy="307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B569A-8868-3C4F-A8B5-1425B8A5D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24118" y="0"/>
            <a:ext cx="9144000" cy="2387600"/>
          </a:xfrm>
        </p:spPr>
        <p:txBody>
          <a:bodyPr/>
          <a:lstStyle/>
          <a:p>
            <a:r>
              <a:rPr lang="en-US" b="1" dirty="0"/>
              <a:t>asynchronous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6F27C-86DC-734E-989B-419E9AFE9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693" y="2359212"/>
            <a:ext cx="4222377" cy="42223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63FFBA-2063-AB4D-A9AE-ED589FCCD59D}"/>
              </a:ext>
            </a:extLst>
          </p:cNvPr>
          <p:cNvSpPr/>
          <p:nvPr/>
        </p:nvSpPr>
        <p:spPr>
          <a:xfrm>
            <a:off x="1271090" y="2889338"/>
            <a:ext cx="34712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Code will run independently to the main program flow</a:t>
            </a:r>
          </a:p>
        </p:txBody>
      </p:sp>
    </p:spTree>
    <p:extLst>
      <p:ext uri="{BB962C8B-B14F-4D97-AF65-F5344CB8AC3E}">
        <p14:creationId xmlns:p14="http://schemas.microsoft.com/office/powerpoint/2010/main" val="264785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03F042-2A93-0F40-AAFF-8B7C17FD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2" y="195262"/>
            <a:ext cx="6916645" cy="45693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C0F13-824D-CD46-B6F8-7B4D697EB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15153" y="3255963"/>
            <a:ext cx="9144000" cy="2387600"/>
          </a:xfrm>
        </p:spPr>
        <p:txBody>
          <a:bodyPr/>
          <a:lstStyle/>
          <a:p>
            <a:r>
              <a:rPr lang="en-US" dirty="0"/>
              <a:t>But, What is a stream ...?</a:t>
            </a:r>
          </a:p>
        </p:txBody>
      </p:sp>
    </p:spTree>
    <p:extLst>
      <p:ext uri="{BB962C8B-B14F-4D97-AF65-F5344CB8AC3E}">
        <p14:creationId xmlns:p14="http://schemas.microsoft.com/office/powerpoint/2010/main" val="386708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AB8A-F66B-144B-93FC-BC1BA4F92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sequence of events order in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323AF7-ACE8-FA46-B010-18D92AFD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35" y="3463365"/>
            <a:ext cx="7307729" cy="29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5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47F1F7-88D7-A84D-B2E7-F7560096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that may change or happen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3C44FB-6FE3-544A-AEF3-E4807000E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2" y="1002927"/>
            <a:ext cx="2934446" cy="1650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24F566-2AFA-9945-B0C1-8F173CB58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900" y="5011223"/>
            <a:ext cx="3811494" cy="162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7629B9-6EEB-3949-ACC5-AB1EACCA6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172" y="2934448"/>
            <a:ext cx="4135230" cy="127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61969E-6F7A-EA47-B4C3-895638754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72" y="4593648"/>
            <a:ext cx="3746500" cy="2108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AD62ED-BE7D-CA4C-99B3-292B408D2C8E}"/>
              </a:ext>
            </a:extLst>
          </p:cNvPr>
          <p:cNvSpPr/>
          <p:nvPr/>
        </p:nvSpPr>
        <p:spPr>
          <a:xfrm>
            <a:off x="7738320" y="4196973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635"/>
                </a:solidFill>
                <a:highlight>
                  <a:srgbClr val="FFFF00"/>
                </a:highlight>
                <a:latin typeface="Cambria" panose="02040503050406030204" pitchFamily="18" charset="0"/>
              </a:rPr>
              <a:t> Events, messages, calls, and even failures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D16153-0CE9-554A-AFC8-725F0441769D}"/>
              </a:ext>
            </a:extLst>
          </p:cNvPr>
          <p:cNvSpPr/>
          <p:nvPr/>
        </p:nvSpPr>
        <p:spPr>
          <a:xfrm>
            <a:off x="5466828" y="34506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635"/>
                </a:solidFill>
                <a:highlight>
                  <a:srgbClr val="FFFF00"/>
                </a:highlight>
                <a:latin typeface="Cambria" panose="02040503050406030204" pitchFamily="18" charset="0"/>
              </a:rPr>
              <a:t>changes on a variable, cache events, measures from a sensor, 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8A12B0-DC48-FB46-9053-694AC2766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85553"/>
            <a:ext cx="4677797" cy="20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5E42-2A81-3946-9C94-E7A1D3C5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29" y="1204657"/>
            <a:ext cx="10963200" cy="676800"/>
          </a:xfrm>
        </p:spPr>
        <p:txBody>
          <a:bodyPr/>
          <a:lstStyle/>
          <a:p>
            <a:r>
              <a:rPr lang="fr" dirty="0"/>
              <a:t>So, </a:t>
            </a:r>
            <a:r>
              <a:rPr lang="fr" dirty="0" err="1"/>
              <a:t>why</a:t>
            </a:r>
            <a:r>
              <a:rPr lang="fr" dirty="0"/>
              <a:t> </a:t>
            </a:r>
            <a:r>
              <a:rPr lang="fr" dirty="0" err="1"/>
              <a:t>it</a:t>
            </a:r>
            <a:r>
              <a:rPr lang="fr" dirty="0"/>
              <a:t> </a:t>
            </a:r>
            <a:r>
              <a:rPr lang="fr" dirty="0" err="1"/>
              <a:t>called</a:t>
            </a:r>
            <a:r>
              <a:rPr lang="fr" dirty="0"/>
              <a:t> </a:t>
            </a:r>
            <a:r>
              <a:rPr lang="fr" dirty="0" err="1"/>
              <a:t>reactive</a:t>
            </a:r>
            <a:r>
              <a:rPr lang="fr" dirty="0"/>
              <a:t> </a:t>
            </a:r>
            <a:r>
              <a:rPr lang="fr" dirty="0" err="1"/>
              <a:t>programing</a:t>
            </a:r>
            <a:r>
              <a:rPr lang="fr" dirty="0"/>
              <a:t>?</a:t>
            </a:r>
            <a:br>
              <a:rPr lang="fr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5170-24F8-FA46-89E0-99B4FF264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511" y="2708469"/>
            <a:ext cx="10962753" cy="12449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fr" dirty="0"/>
          </a:p>
          <a:p>
            <a:r>
              <a:rPr lang="fr" dirty="0"/>
              <a:t>You </a:t>
            </a:r>
            <a:r>
              <a:rPr lang="fr" dirty="0" err="1"/>
              <a:t>can</a:t>
            </a:r>
            <a:r>
              <a:rPr lang="fr" dirty="0"/>
              <a:t> </a:t>
            </a:r>
            <a:r>
              <a:rPr lang="fr" dirty="0" err="1"/>
              <a:t>listen</a:t>
            </a:r>
            <a:r>
              <a:rPr lang="fr" dirty="0"/>
              <a:t> to a </a:t>
            </a:r>
            <a:r>
              <a:rPr lang="fr" dirty="0" err="1"/>
              <a:t>stream</a:t>
            </a:r>
            <a:r>
              <a:rPr lang="fr" dirty="0"/>
              <a:t> and </a:t>
            </a:r>
            <a:r>
              <a:rPr lang="fr" dirty="0" err="1"/>
              <a:t>react</a:t>
            </a:r>
            <a:r>
              <a:rPr lang="fr" dirty="0"/>
              <a:t> </a:t>
            </a:r>
            <a:r>
              <a:rPr lang="fr" dirty="0" err="1"/>
              <a:t>acordingly</a:t>
            </a:r>
            <a:r>
              <a:rPr lang="fr" dirty="0"/>
              <a:t>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6B5618-44A5-D640-8754-C06B7593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59" y="3550025"/>
            <a:ext cx="1994647" cy="1994647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DF723-8F6A-4540-849A-09D646DB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75" y="1471706"/>
            <a:ext cx="2886637" cy="394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DCC74-8FBD-144A-ACB7-63D2B163E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character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672DB-6513-7A40-83D1-1584446F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Stream is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listen to a Stream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emit three different things: a value (of some type), an error, or a "completed"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can define functions that will execute when a value is emitted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50426"/>
      </p:ext>
    </p:extLst>
  </p:cSld>
  <p:clrMapOvr>
    <a:masterClrMapping/>
  </p:clrMapOvr>
</p:sld>
</file>

<file path=ppt/theme/theme1.xml><?xml version="1.0" encoding="utf-8"?>
<a:theme xmlns:a="http://schemas.openxmlformats.org/drawingml/2006/main" name="HERE_Theme2_Dark">
  <a:themeElements>
    <a:clrScheme name="Here">
      <a:dk1>
        <a:srgbClr val="FFFFFF"/>
      </a:dk1>
      <a:lt1>
        <a:srgbClr val="383C45"/>
      </a:lt1>
      <a:dk2>
        <a:srgbClr val="00AFAA"/>
      </a:dk2>
      <a:lt2>
        <a:srgbClr val="673A93"/>
      </a:lt2>
      <a:accent1>
        <a:srgbClr val="48DAD0"/>
      </a:accent1>
      <a:accent2>
        <a:srgbClr val="FAB800"/>
      </a:accent2>
      <a:accent3>
        <a:srgbClr val="C41C33"/>
      </a:accent3>
      <a:accent4>
        <a:srgbClr val="06B87C"/>
      </a:accent4>
      <a:accent5>
        <a:srgbClr val="EC610E"/>
      </a:accent5>
      <a:accent6>
        <a:srgbClr val="C53580"/>
      </a:accent6>
      <a:hlink>
        <a:srgbClr val="48DAD0"/>
      </a:hlink>
      <a:folHlink>
        <a:srgbClr val="FAB800"/>
      </a:folHlink>
    </a:clrScheme>
    <a:fontScheme name="Fire Sans">
      <a:majorFont>
        <a:latin typeface="Fira Sans Light"/>
        <a:ea typeface=""/>
        <a:cs typeface=""/>
      </a:majorFont>
      <a:minorFont>
        <a:latin typeface="Fira Sans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>
          <a:solidFill>
            <a:schemeClr val="accent1"/>
          </a:solidFill>
          <a:miter lim="800000"/>
        </a:ln>
      </a:spPr>
      <a:bodyPr rtlCol="0" anchor="ctr"/>
      <a:lstStyle>
        <a:defPPr algn="ctr">
          <a:defRPr sz="12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black">
        <a:noFill/>
      </a:spPr>
      <a:bodyPr wrap="square" lIns="0" tIns="0" rIns="0" bIns="0" rtlCol="0">
        <a:noAutofit/>
      </a:bodyPr>
      <a:lstStyle>
        <a:defPPr>
          <a:defRPr sz="1200" dirty="0" err="1" smtClean="0"/>
        </a:defPPr>
      </a:lstStyle>
    </a:txDef>
  </a:objectDefaults>
  <a:extraClrSchemeLst/>
  <a:custClrLst>
    <a:custClr name="Aqua">
      <a:srgbClr val="48DAD0"/>
    </a:custClr>
    <a:custClr name="AquaX">
      <a:srgbClr val="00908A"/>
    </a:custClr>
    <a:custClr name="DarkAqua">
      <a:srgbClr val="00AFAA"/>
    </a:custClr>
    <a:custClr name="Aqua75">
      <a:srgbClr val="76E3DC"/>
    </a:custClr>
    <a:custClr name="Aqua50">
      <a:srgbClr val="A3ECE7"/>
    </a:custClr>
    <a:custClr name="Aqua25">
      <a:srgbClr val="D1F6F3"/>
    </a:custClr>
    <a:custClr name="Gray">
      <a:srgbClr val="383C45"/>
    </a:custClr>
    <a:custClr name="DarkGray">
      <a:srgbClr val="0F1621"/>
    </a:custClr>
    <a:custClr name="Gray75">
      <a:srgbClr val="6A6D74"/>
    </a:custClr>
    <a:custClr name="Gray50">
      <a:srgbClr val="9B9DA2"/>
    </a:custClr>
    <a:custClr name="Gray25">
      <a:srgbClr val="CDCED0"/>
    </a:custClr>
    <a:custClr name="White">
      <a:srgbClr val="FFFFFF"/>
    </a:custClr>
    <a:custClr name="Red">
      <a:srgbClr val="C41C33"/>
    </a:custClr>
    <a:custClr name="Red75">
      <a:srgbClr val="D35566"/>
    </a:custClr>
    <a:custClr name="Red50">
      <a:srgbClr val="E18D99"/>
    </a:custClr>
    <a:custClr name="Pink">
      <a:srgbClr val="C53580"/>
    </a:custClr>
    <a:custClr name="Pink75">
      <a:srgbClr val="D468A0"/>
    </a:custClr>
    <a:custClr name="Pink50">
      <a:srgbClr val="E29ABF"/>
    </a:custClr>
    <a:custClr name="Orange">
      <a:srgbClr val="EC610E"/>
    </a:custClr>
    <a:custClr name="Orange75">
      <a:srgbClr val="F1894A"/>
    </a:custClr>
    <a:custClr name="Orange50">
      <a:srgbClr val="F5B086"/>
    </a:custClr>
    <a:custClr name="Yellow">
      <a:srgbClr val="FAB800"/>
    </a:custClr>
    <a:custClr name="Yellow75">
      <a:srgbClr val="FBCA40"/>
    </a:custClr>
    <a:custClr name="Yellow50">
      <a:srgbClr val="FCDB7F"/>
    </a:custClr>
    <a:custClr name="DarkGreen">
      <a:srgbClr val="70943C"/>
    </a:custClr>
    <a:custClr name="DarkGreen75">
      <a:srgbClr val="94AF6D"/>
    </a:custClr>
    <a:custClr name="DarkGreen50">
      <a:srgbClr val="B7C99D"/>
    </a:custClr>
    <a:custClr name="LightGreen">
      <a:srgbClr val="06B87C"/>
    </a:custClr>
    <a:custClr name="LightGreen75">
      <a:srgbClr val="44CA9D"/>
    </a:custClr>
    <a:custClr name="LightGreen50">
      <a:srgbClr val="82DBBD"/>
    </a:custClr>
    <a:custClr name="DarkBlue">
      <a:srgbClr val="3F59A7"/>
    </a:custClr>
    <a:custClr name="DarkBlue75">
      <a:srgbClr val="6F83BD"/>
    </a:custClr>
    <a:custClr name="DarkBlue50">
      <a:srgbClr val="9FACD3"/>
    </a:custClr>
    <a:custClr name="LightBlue">
      <a:srgbClr val="52A3DB"/>
    </a:custClr>
    <a:custClr name="LightBlue75">
      <a:srgbClr val="7DBAE4"/>
    </a:custClr>
    <a:custClr name="LightBlue50">
      <a:srgbClr val="A8D1ED"/>
    </a:custClr>
    <a:custClr name="Purple">
      <a:srgbClr val="673A93"/>
    </a:custClr>
    <a:custClr name="Purple75">
      <a:srgbClr val="8D6BAE"/>
    </a:custClr>
    <a:custClr name="Purple50">
      <a:srgbClr val="B39CC9"/>
    </a:custClr>
  </a:custClrLst>
  <a:extLst>
    <a:ext uri="{05A4C25C-085E-4340-85A3-A5531E510DB2}">
      <thm15:themeFamily xmlns:thm15="http://schemas.microsoft.com/office/thememl/2012/main" name="HERE_Theme2_Dark" id="{65E79BE2-90FF-9148-BAD9-61D5634C0A13}" vid="{C66C5193-EADE-BD45-A4BB-41DDE41479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HERE_Theme2_Dark</Template>
  <TotalTime>4353</TotalTime>
  <Words>375</Words>
  <Application>Microsoft Macintosh PowerPoint</Application>
  <PresentationFormat>Widescreen</PresentationFormat>
  <Paragraphs>76</Paragraphs>
  <Slides>20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Cambria</vt:lpstr>
      <vt:lpstr>Fira Sans Book</vt:lpstr>
      <vt:lpstr>Fira Sans Light</vt:lpstr>
      <vt:lpstr>HERE_Theme2_Dark</vt:lpstr>
      <vt:lpstr>PowerPoint Presentation</vt:lpstr>
      <vt:lpstr>What is Reactive Programming?</vt:lpstr>
      <vt:lpstr>Programming with asynchronous data streams</vt:lpstr>
      <vt:lpstr>asynchronous data</vt:lpstr>
      <vt:lpstr>But, What is a stream ...?</vt:lpstr>
      <vt:lpstr>A sequence of events order in time.</vt:lpstr>
      <vt:lpstr>anything that may change or happen</vt:lpstr>
      <vt:lpstr>So, why it called reactive programing? </vt:lpstr>
      <vt:lpstr>Stream character </vt:lpstr>
      <vt:lpstr>ASCII representation of a stream</vt:lpstr>
      <vt:lpstr>Counter stream of button clicks </vt:lpstr>
      <vt:lpstr>Double click scenario</vt:lpstr>
      <vt:lpstr>PowerPoint Presentation</vt:lpstr>
      <vt:lpstr>ReactiveX - RX*</vt:lpstr>
      <vt:lpstr>RX terminology</vt:lpstr>
      <vt:lpstr>RxJS Marbels </vt:lpstr>
      <vt:lpstr>Hot / Cold Observables</vt:lpstr>
      <vt:lpstr>Demo</vt:lpstr>
      <vt:lpstr>Demo – mouse move &amp; double click</vt:lpstr>
      <vt:lpstr>SwitchMap killer movie (20 minutes)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Oren, Nir</dc:creator>
  <cp:lastModifiedBy>Oren, Nir</cp:lastModifiedBy>
  <cp:revision>45</cp:revision>
  <dcterms:created xsi:type="dcterms:W3CDTF">2019-02-22T19:41:47Z</dcterms:created>
  <dcterms:modified xsi:type="dcterms:W3CDTF">2019-02-25T20:15:10Z</dcterms:modified>
</cp:coreProperties>
</file>